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330" r:id="rId9"/>
    <p:sldId id="314" r:id="rId10"/>
    <p:sldId id="318" r:id="rId11"/>
    <p:sldId id="261" r:id="rId12"/>
    <p:sldId id="323" r:id="rId13"/>
    <p:sldId id="260" r:id="rId14"/>
    <p:sldId id="322" r:id="rId15"/>
    <p:sldId id="324" r:id="rId16"/>
    <p:sldId id="333" r:id="rId17"/>
    <p:sldId id="326" r:id="rId18"/>
    <p:sldId id="327" r:id="rId19"/>
    <p:sldId id="329" r:id="rId20"/>
    <p:sldId id="325" r:id="rId21"/>
    <p:sldId id="328" r:id="rId22"/>
    <p:sldId id="334" r:id="rId23"/>
    <p:sldId id="335" r:id="rId24"/>
    <p:sldId id="336" r:id="rId25"/>
    <p:sldId id="337" r:id="rId26"/>
    <p:sldId id="338" r:id="rId27"/>
    <p:sldId id="315" r:id="rId28"/>
    <p:sldId id="277" r:id="rId29"/>
    <p:sldId id="316" r:id="rId30"/>
    <p:sldId id="279" r:id="rId31"/>
    <p:sldId id="319" r:id="rId32"/>
    <p:sldId id="264" r:id="rId33"/>
    <p:sldId id="265" r:id="rId34"/>
    <p:sldId id="266" r:id="rId35"/>
    <p:sldId id="267" r:id="rId36"/>
    <p:sldId id="268" r:id="rId37"/>
    <p:sldId id="269" r:id="rId38"/>
    <p:sldId id="331" r:id="rId39"/>
    <p:sldId id="332" r:id="rId40"/>
    <p:sldId id="320" r:id="rId41"/>
    <p:sldId id="270" r:id="rId42"/>
    <p:sldId id="340" r:id="rId43"/>
    <p:sldId id="341" r:id="rId44"/>
    <p:sldId id="342" r:id="rId45"/>
    <p:sldId id="343" r:id="rId46"/>
    <p:sldId id="344" r:id="rId47"/>
    <p:sldId id="273" r:id="rId48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0" autoAdjust="0"/>
    <p:restoredTop sz="94660"/>
  </p:normalViewPr>
  <p:slideViewPr>
    <p:cSldViewPr snapToGrid="0" showGuides="1">
      <p:cViewPr varScale="1">
        <p:scale>
          <a:sx n="46" d="100"/>
          <a:sy n="46" d="100"/>
        </p:scale>
        <p:origin x="52" y="13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06/07/2024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94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620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652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1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301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69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33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6707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1404603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875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787C3-0110-12A0-3835-E91246FD24AA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38234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39905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843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78C9F-44B4-002E-8BC2-B702173FBC9D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1833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311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41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6890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372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2211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0403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90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47</a:t>
            </a:fld>
            <a:endParaRPr lang="en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08465B8-CB5E-0D37-F372-7E80419BD47F}"/>
              </a:ext>
            </a:extLst>
          </p:cNvPr>
          <p:cNvGrpSpPr/>
          <p:nvPr/>
        </p:nvGrpSpPr>
        <p:grpSpPr>
          <a:xfrm>
            <a:off x="723085" y="2636466"/>
            <a:ext cx="10161930" cy="2240628"/>
            <a:chOff x="723085" y="2636466"/>
            <a:chExt cx="10161930" cy="22406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723085" y="3042306"/>
              <a:ext cx="3600953" cy="142894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4217858" y="3295116"/>
              <a:ext cx="52931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8" name="Picture 2" descr="Rust Logo PNG Vector (SVG) Free Download"/>
            <p:cNvPicPr>
              <a:picLocks noChangeAspect="1" noChangeArrowheads="1"/>
            </p:cNvPicPr>
            <p:nvPr/>
          </p:nvPicPr>
          <p:blipFill>
            <a:blip r:embed="rId6"/>
            <a:stretch/>
          </p:blipFill>
          <p:spPr bwMode="auto">
            <a:xfrm>
              <a:off x="5103164" y="2636466"/>
              <a:ext cx="2233159" cy="2240628"/>
            </a:xfrm>
            <a:prstGeom prst="rect">
              <a:avLst/>
            </a:prstGeom>
            <a:noFill/>
          </p:spPr>
        </p:pic>
        <p:pic>
          <p:nvPicPr>
            <p:cNvPr id="9" name="Picture 4" descr="MMU letter logo design in illustration. Vector logo, calligraphy ..."/>
            <p:cNvPicPr>
              <a:picLocks noChangeAspect="1" noChangeArrowheads="1"/>
            </p:cNvPicPr>
            <p:nvPr/>
          </p:nvPicPr>
          <p:blipFill rotWithShape="1">
            <a:blip r:embed="rId7"/>
            <a:srcRect l="18603" t="20961" r="18241" b="20269"/>
            <a:stretch/>
          </p:blipFill>
          <p:spPr bwMode="auto">
            <a:xfrm>
              <a:off x="8651855" y="2698303"/>
              <a:ext cx="2233160" cy="2078061"/>
            </a:xfrm>
            <a:prstGeom prst="rect">
              <a:avLst/>
            </a:prstGeom>
            <a:noFill/>
          </p:spPr>
        </p:pic>
        <p:sp>
          <p:nvSpPr>
            <p:cNvPr id="10" name="文本框 9"/>
            <p:cNvSpPr txBox="1"/>
            <p:nvPr/>
          </p:nvSpPr>
          <p:spPr bwMode="auto">
            <a:xfrm>
              <a:off x="7692317" y="3263426"/>
              <a:ext cx="60354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54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>
            <a:extLst>
              <a:ext uri="{FF2B5EF4-FFF2-40B4-BE49-F238E27FC236}">
                <a16:creationId xmlns:a16="http://schemas.microsoft.com/office/drawing/2014/main" id="{2A19AEE0-036C-61B4-45C6-89D8E544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73" y="193183"/>
            <a:ext cx="4967496" cy="617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2CE7C-6B60-6B71-E8BE-43A006399792}"/>
              </a:ext>
            </a:extLst>
          </p:cNvPr>
          <p:cNvSpPr txBox="1"/>
          <p:nvPr/>
        </p:nvSpPr>
        <p:spPr>
          <a:xfrm>
            <a:off x="3690783" y="1425783"/>
            <a:ext cx="40000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主目录下</a:t>
            </a:r>
            <a:endParaRPr lang="en-US" altLang="zh-CN" sz="28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FreeRTOS_asm_vector.S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汇编文件，用于定义异常向量和中断处理程序。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list.c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包含了链表数据结构的实现，用于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中的任务管理和内存管理。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包含了内存管理单元（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）的实现，用于内存保护和虚拟内存管理。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queue.c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包含了队列数据结构的实现，用于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中的任务间通信和同步。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startup.S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汇编文件，用于系统启动时的初始化和配置。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tasks.c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包含了任务管理的实现，用于创建、删除和管理任务。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timers.c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包含了定时器管理的实现，用于任务的延时和超时操作。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wrapper.c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包含了一些封装函数，用于简化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调用。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58324-80F1-DACC-ABF7-1682B6054C46}"/>
              </a:ext>
            </a:extLst>
          </p:cNvPr>
          <p:cNvSpPr txBox="1"/>
          <p:nvPr/>
        </p:nvSpPr>
        <p:spPr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./portable/GCC/ARM_CA53_64_RaspberryPi3/</a:t>
            </a:r>
            <a:r>
              <a:rPr lang="zh-CN" altLang="en-US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altLang="zh-CN" sz="20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包含了与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Raspberry Pi 3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平台相关的端口层实现。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portASM.S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汇编文件，用于平台相关的底层操作。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portmacro.h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头文件，包含了与平台相关的宏定义和类型定义。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MemMang</a:t>
            </a: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/heap_1.c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包含了一个简单的堆内存管理器的实现。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FCF01-A869-E2B6-7979-538FD9D4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FACD2D-4336-1981-0C27-DABF9820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41097F-D9CA-537D-F4AA-D58F83E7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69EE2C-B154-2D2B-5881-069D6174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A006FCE6-D529-6127-8DFD-9307BBEA6BE5}"/>
              </a:ext>
            </a:extLst>
          </p:cNvPr>
          <p:cNvCxnSpPr>
            <a:cxnSpLocks/>
          </p:cNvCxnSpPr>
          <p:nvPr/>
        </p:nvCxnSpPr>
        <p:spPr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>
            <a:extLst>
              <a:ext uri="{FF2B5EF4-FFF2-40B4-BE49-F238E27FC236}">
                <a16:creationId xmlns:a16="http://schemas.microsoft.com/office/drawing/2014/main" id="{36F1401D-FB85-F0C8-0A3D-E6D696D4A1DA}"/>
              </a:ext>
            </a:extLst>
          </p:cNvPr>
          <p:cNvGrpSpPr/>
          <p:nvPr/>
        </p:nvGrpSpPr>
        <p:grpSpPr>
          <a:xfrm>
            <a:off x="5707887" y="1429090"/>
            <a:ext cx="569672" cy="204820"/>
            <a:chOff x="5964215" y="1531583"/>
            <a:chExt cx="621997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A5D62335-FD36-38B0-7766-3C7F36C4F49E}"/>
                </a:ext>
              </a:extLst>
            </p:cNvPr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2">
              <a:extLst>
                <a:ext uri="{FF2B5EF4-FFF2-40B4-BE49-F238E27FC236}">
                  <a16:creationId xmlns:a16="http://schemas.microsoft.com/office/drawing/2014/main" id="{B0CEFC62-6727-F9E4-D613-432EF064417A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6809C09A-74E0-C62D-6266-D637F4F5CE22}"/>
              </a:ext>
            </a:extLst>
          </p:cNvPr>
          <p:cNvGrpSpPr/>
          <p:nvPr/>
        </p:nvGrpSpPr>
        <p:grpSpPr>
          <a:xfrm>
            <a:off x="5707889" y="3994573"/>
            <a:ext cx="569670" cy="204820"/>
            <a:chOff x="5964215" y="4790393"/>
            <a:chExt cx="62199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CC8E7032-446D-12DD-2DF6-8461CE784F91}"/>
                </a:ext>
              </a:extLst>
            </p:cNvPr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4">
              <a:extLst>
                <a:ext uri="{FF2B5EF4-FFF2-40B4-BE49-F238E27FC236}">
                  <a16:creationId xmlns:a16="http://schemas.microsoft.com/office/drawing/2014/main" id="{601E5B84-F17F-549A-CD34-67A603D94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0CEE4C4-3472-E9D5-EF9B-CFA442ED156A}"/>
              </a:ext>
            </a:extLst>
          </p:cNvPr>
          <p:cNvGrpSpPr/>
          <p:nvPr/>
        </p:nvGrpSpPr>
        <p:grpSpPr>
          <a:xfrm flipH="1">
            <a:off x="5235551" y="2508890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9">
              <a:extLst>
                <a:ext uri="{FF2B5EF4-FFF2-40B4-BE49-F238E27FC236}">
                  <a16:creationId xmlns:a16="http://schemas.microsoft.com/office/drawing/2014/main" id="{51DB9E73-A06E-8E4A-C5D0-695B25233911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5BBE6B19-35C6-54E1-0F18-B1981047B147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B70C78C3-56A5-569F-5A9A-9F576DA0ECE0}"/>
              </a:ext>
            </a:extLst>
          </p:cNvPr>
          <p:cNvGrpSpPr/>
          <p:nvPr/>
        </p:nvGrpSpPr>
        <p:grpSpPr>
          <a:xfrm flipH="1">
            <a:off x="5238891" y="5267822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椭圆 9">
              <a:extLst>
                <a:ext uri="{FF2B5EF4-FFF2-40B4-BE49-F238E27FC236}">
                  <a16:creationId xmlns:a16="http://schemas.microsoft.com/office/drawing/2014/main" id="{72688116-B09C-6DC9-5974-2F0619DD3AFD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5" name="直接连接符 16">
              <a:extLst>
                <a:ext uri="{FF2B5EF4-FFF2-40B4-BE49-F238E27FC236}">
                  <a16:creationId xmlns:a16="http://schemas.microsoft.com/office/drawing/2014/main" id="{944BF9A9-4EF5-5FCA-9262-C260D8A024D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A819EE68-57A5-2636-39D2-0F073EE3A325}"/>
              </a:ext>
            </a:extLst>
          </p:cNvPr>
          <p:cNvSpPr txBox="1">
            <a:spLocks/>
          </p:cNvSpPr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</a:p>
        </p:txBody>
      </p:sp>
    </p:spTree>
    <p:extLst>
      <p:ext uri="{BB962C8B-B14F-4D97-AF65-F5344CB8AC3E}">
        <p14:creationId xmlns:p14="http://schemas.microsoft.com/office/powerpoint/2010/main" val="17034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950794" y="2370986"/>
            <a:ext cx="10290412" cy="336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问题：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所有权问题在链表中尤为突出。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链表中的链表项可能会在多个地方被使用，它们在使用完后会被释放，而这会导致链表项的生命周期提前结束。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使用数据结构</a:t>
            </a:r>
            <a:r>
              <a:rPr lang="en-US" altLang="zh-CN" dirty="0"/>
              <a:t>Arc</a:t>
            </a:r>
            <a:r>
              <a:rPr lang="zh-CN" altLang="en-US" dirty="0"/>
              <a:t>将数据包裹，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它能够统计程序的不同地方对某个变量的引用，并且进行计数。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只要存在这样的引用，程序就不会自动释放这个变量，从而确保了变量的有效性。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950794" y="2370986"/>
            <a:ext cx="10290412" cy="2531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然而，使用</a:t>
            </a:r>
            <a:r>
              <a:rPr lang="en-US" altLang="zh-CN" dirty="0"/>
              <a:t>Arc</a:t>
            </a:r>
            <a:r>
              <a:rPr lang="zh-CN" altLang="en-US" dirty="0"/>
              <a:t>包裹数据又会产生新的问题</a:t>
            </a:r>
            <a:r>
              <a:rPr lang="en-US" altLang="zh-CN" dirty="0"/>
              <a:t>——</a:t>
            </a:r>
            <a:r>
              <a:rPr lang="zh-CN" altLang="en-US" dirty="0"/>
              <a:t>循环引用。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引用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引用</a:t>
            </a:r>
            <a:r>
              <a:rPr lang="en-US" altLang="zh-CN" dirty="0"/>
              <a:t>A</a:t>
            </a:r>
            <a:r>
              <a:rPr lang="zh-CN" altLang="en-US" dirty="0"/>
              <a:t>，那么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就永远无法被释放！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引入弱引用</a:t>
            </a:r>
            <a:r>
              <a:rPr lang="en-US" altLang="zh-CN" dirty="0"/>
              <a:t>Weak</a:t>
            </a:r>
            <a:r>
              <a:rPr lang="zh-CN" altLang="en-US" dirty="0"/>
              <a:t>，它不会增加引用数。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同时，利用</a:t>
            </a:r>
            <a:r>
              <a:rPr lang="en-US" altLang="zh-CN" dirty="0"/>
              <a:t>Rust</a:t>
            </a:r>
            <a:r>
              <a:rPr lang="zh-CN" altLang="en-US" dirty="0"/>
              <a:t>的</a:t>
            </a:r>
            <a:r>
              <a:rPr lang="en-US" altLang="zh-CN" dirty="0"/>
              <a:t>upgrade</a:t>
            </a:r>
            <a:r>
              <a:rPr lang="zh-CN" altLang="en-US" dirty="0"/>
              <a:t>和</a:t>
            </a:r>
            <a:r>
              <a:rPr lang="en-US" altLang="zh-CN" dirty="0"/>
              <a:t>downgrade</a:t>
            </a:r>
            <a:r>
              <a:rPr lang="zh-CN" altLang="en-US" dirty="0"/>
              <a:t>函数可以实现强引用</a:t>
            </a:r>
            <a:r>
              <a:rPr lang="en-US" altLang="zh-CN" dirty="0"/>
              <a:t>Arc</a:t>
            </a:r>
            <a:r>
              <a:rPr lang="zh-CN" altLang="en-US" dirty="0"/>
              <a:t>和弱引用</a:t>
            </a:r>
            <a:r>
              <a:rPr lang="en-US" altLang="zh-CN" dirty="0"/>
              <a:t>Weak</a:t>
            </a:r>
            <a:r>
              <a:rPr lang="zh-CN" altLang="en-US" dirty="0"/>
              <a:t>之间的转换，合理增减变量的引用数。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218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31F1F-FCF1-813D-DBC8-B570B3322302}"/>
              </a:ext>
            </a:extLst>
          </p:cNvPr>
          <p:cNvSpPr txBox="1"/>
          <p:nvPr/>
        </p:nvSpPr>
        <p:spPr bwMode="auto">
          <a:xfrm>
            <a:off x="675564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问题：编译时报错头文件中的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EF688-7BC2-5066-46E7-5FAD3CB9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02" y="1911023"/>
            <a:ext cx="7375985" cy="41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5EAD1-E25C-7320-F1DC-F9D966D32FB5}"/>
              </a:ext>
            </a:extLst>
          </p:cNvPr>
          <p:cNvSpPr txBox="1"/>
          <p:nvPr/>
        </p:nvSpPr>
        <p:spPr bwMode="auto">
          <a:xfrm>
            <a:off x="675564" y="1295400"/>
            <a:ext cx="85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解决方案：将重复定义的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D7B540-798F-0F77-7675-E87171A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5564" y="1902055"/>
            <a:ext cx="8698981" cy="37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4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259B6-9CE7-BC11-8FC6-959A8666149D}"/>
              </a:ext>
            </a:extLst>
          </p:cNvPr>
          <p:cNvSpPr txBox="1"/>
          <p:nvPr/>
        </p:nvSpPr>
        <p:spPr bwMode="auto">
          <a:xfrm>
            <a:off x="533400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问题：在使用</a:t>
            </a:r>
            <a:r>
              <a:rPr lang="en-US" altLang="zh-CN" dirty="0" err="1"/>
              <a:t>bindgen</a:t>
            </a:r>
            <a:r>
              <a:rPr lang="zh-CN" altLang="en-US" dirty="0"/>
              <a:t>时，头文件中的一部分具有函数功能的宏会被忽略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2E03BE-33FD-71D9-A3CF-0751A0746E8F}"/>
              </a:ext>
            </a:extLst>
          </p:cNvPr>
          <p:cNvSpPr txBox="1"/>
          <p:nvPr/>
        </p:nvSpPr>
        <p:spPr bwMode="auto">
          <a:xfrm>
            <a:off x="533401" y="1801505"/>
            <a:ext cx="425195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方案一：专门写一个函数来扫描所有头文件，将具有函数功能的宏以</a:t>
            </a:r>
            <a:r>
              <a:rPr lang="en-US" altLang="zh-CN" dirty="0"/>
              <a:t>macro</a:t>
            </a:r>
            <a:r>
              <a:rPr lang="zh-CN" altLang="en-US" dirty="0"/>
              <a:t>的形式追加到</a:t>
            </a:r>
            <a:r>
              <a:rPr lang="en-US" altLang="zh-CN" dirty="0" err="1"/>
              <a:t>bindgen</a:t>
            </a:r>
            <a:r>
              <a:rPr lang="zh-CN" altLang="en-US" dirty="0"/>
              <a:t>末尾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方案二：手动将所有具有函数功能的宏修改为具有相同名称和功能的函数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8CE72B-FDED-4968-2E4E-4650698AE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65"/>
          <a:stretch/>
        </p:blipFill>
        <p:spPr bwMode="auto">
          <a:xfrm>
            <a:off x="6096000" y="2774401"/>
            <a:ext cx="5374864" cy="25234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BE2577-EB7D-567C-569A-272D41CF1AF6}"/>
              </a:ext>
            </a:extLst>
          </p:cNvPr>
          <p:cNvSpPr txBox="1"/>
          <p:nvPr/>
        </p:nvSpPr>
        <p:spPr>
          <a:xfrm>
            <a:off x="6286027" y="1801505"/>
            <a:ext cx="480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由于这样的宏并不是很多，所以我们选择了方案二，下面就是一个修改宏的例子：</a:t>
            </a:r>
          </a:p>
        </p:txBody>
      </p:sp>
    </p:spTree>
    <p:extLst>
      <p:ext uri="{BB962C8B-B14F-4D97-AF65-F5344CB8AC3E}">
        <p14:creationId xmlns:p14="http://schemas.microsoft.com/office/powerpoint/2010/main" val="351568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6C55BD-BAF2-04F0-D8AD-ED231EDA06F1}"/>
              </a:ext>
            </a:extLst>
          </p:cNvPr>
          <p:cNvSpPr txBox="1"/>
          <p:nvPr/>
        </p:nvSpPr>
        <p:spPr bwMode="auto">
          <a:xfrm>
            <a:off x="533400" y="165847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</a:t>
            </a:r>
            <a:r>
              <a:rPr lang="zh-CN" altLang="en-US" dirty="0"/>
              <a:t>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</a:t>
            </a:r>
            <a:r>
              <a:rPr lang="zh-CN" dirty="0"/>
              <a:t>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r>
              <a:rPr lang="zh-CN" altLang="en-US" sz="1600" dirty="0"/>
              <a:t>核心库，提供</a:t>
            </a:r>
            <a:r>
              <a:rPr lang="en-US" altLang="zh-CN" sz="1600" dirty="0"/>
              <a:t>Rust</a:t>
            </a:r>
            <a:r>
              <a:rPr lang="zh-CN" altLang="en-US" sz="1600" dirty="0"/>
              <a:t>语言的基础设施，如基础数据类型、操作符、宏等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r>
              <a:rPr lang="zh-CN" altLang="en-US" sz="1600" dirty="0"/>
              <a:t>提供动态内存分配的支持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zh-CN" dirty="0" err="1"/>
              <a:t>no_std_async</a:t>
            </a:r>
            <a:r>
              <a:rPr lang="zh-CN" altLang="en-US" dirty="0"/>
              <a:t>：</a:t>
            </a:r>
            <a:r>
              <a:rPr lang="zh-CN" altLang="en-US" sz="1600" dirty="0"/>
              <a:t>专为</a:t>
            </a:r>
            <a:r>
              <a:rPr lang="en-US" altLang="zh-CN" sz="1600" dirty="0"/>
              <a:t>no-std</a:t>
            </a:r>
            <a:r>
              <a:rPr lang="zh-CN" altLang="en-US" sz="1600" dirty="0"/>
              <a:t>环境设计的异步库，旨在提供不依赖标准库的情况下使用异步编程的能力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177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6B97F4-113F-5370-5F0C-846ADA2DF5A8}"/>
              </a:ext>
            </a:extLst>
          </p:cNvPr>
          <p:cNvSpPr txBox="1"/>
          <p:nvPr/>
        </p:nvSpPr>
        <p:spPr>
          <a:xfrm>
            <a:off x="533399" y="1468104"/>
            <a:ext cx="112610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在代码的具体实现中，我们做了以下替换：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synctools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/>
              <a:t>等</a:t>
            </a:r>
            <a:r>
              <a:rPr lang="en-US" altLang="zh-CN" dirty="0"/>
              <a:t>no-std</a:t>
            </a:r>
            <a:r>
              <a:rPr lang="zh-CN" altLang="en-US" dirty="0"/>
              <a:t>环境的库中的内容。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68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AC784-A136-387E-B4CD-2562395F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5DF3D3-B002-E8A2-110B-B21156170929}"/>
              </a:ext>
            </a:extLst>
          </p:cNvPr>
          <p:cNvSpPr txBox="1"/>
          <p:nvPr/>
        </p:nvSpPr>
        <p:spPr>
          <a:xfrm>
            <a:off x="655093" y="1473958"/>
            <a:ext cx="1017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数据结构定义：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195C08-D154-ACB8-AC5C-539390E02927}"/>
              </a:ext>
            </a:extLst>
          </p:cNvPr>
          <p:cNvSpPr txBox="1"/>
          <p:nvPr/>
        </p:nvSpPr>
        <p:spPr>
          <a:xfrm>
            <a:off x="655094" y="2032166"/>
            <a:ext cx="25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链表项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74DDA-18B9-F032-E32A-62B4CCE6F089}"/>
              </a:ext>
            </a:extLst>
          </p:cNvPr>
          <p:cNvSpPr txBox="1"/>
          <p:nvPr/>
        </p:nvSpPr>
        <p:spPr>
          <a:xfrm>
            <a:off x="6096000" y="2021848"/>
            <a:ext cx="2586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链表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C36FB-A7FB-5646-7F5F-F6A8EE36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82" y="2487321"/>
            <a:ext cx="5548706" cy="2794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0F4973-1AAD-361E-06BC-1B786766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50" y="2487321"/>
            <a:ext cx="4987146" cy="28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048B6-B04C-F0FB-6AF7-2280E9B4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7BCD7-4562-B1B8-FB74-6FC45C0FB920}"/>
              </a:ext>
            </a:extLst>
          </p:cNvPr>
          <p:cNvSpPr txBox="1"/>
          <p:nvPr/>
        </p:nvSpPr>
        <p:spPr>
          <a:xfrm>
            <a:off x="665203" y="1535373"/>
            <a:ext cx="932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首先，为链表项实现一系列基本功能。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右边是</a:t>
            </a:r>
            <a:r>
              <a:rPr lang="zh-CN" altLang="en-US" sz="1800" dirty="0"/>
              <a:t>为链表项定义的一系列方法：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F0F0E-D870-89EE-CC1C-942985A4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16" y="624764"/>
            <a:ext cx="4917545" cy="5377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16AD6F-5719-F582-7948-BBF73EA59743}"/>
              </a:ext>
            </a:extLst>
          </p:cNvPr>
          <p:cNvSpPr txBox="1"/>
          <p:nvPr/>
        </p:nvSpPr>
        <p:spPr>
          <a:xfrm>
            <a:off x="7369792" y="6143823"/>
            <a:ext cx="310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图例：为链表项定义的一系列方法</a:t>
            </a:r>
          </a:p>
        </p:txBody>
      </p:sp>
    </p:spTree>
    <p:extLst>
      <p:ext uri="{BB962C8B-B14F-4D97-AF65-F5344CB8AC3E}">
        <p14:creationId xmlns:p14="http://schemas.microsoft.com/office/powerpoint/2010/main" val="114718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129-34D7-77D7-4A13-195A618C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324D1-3FBF-7F02-B1E5-ED65D6E18A80}"/>
              </a:ext>
            </a:extLst>
          </p:cNvPr>
          <p:cNvSpPr txBox="1"/>
          <p:nvPr/>
        </p:nvSpPr>
        <p:spPr>
          <a:xfrm>
            <a:off x="668740" y="1453487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然后，为链表实现一系列基本功能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37C31C-7D3D-A4FF-6445-BCE89A01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1" y="1890215"/>
            <a:ext cx="3438478" cy="4640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B84C60-BFDB-A409-EB49-94558EEE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82" y="1207827"/>
            <a:ext cx="5223602" cy="53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9FD16-5221-E42C-CA49-66F867D3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419244-0445-C49C-9FF5-9F1F67F46BD4}"/>
              </a:ext>
            </a:extLst>
          </p:cNvPr>
          <p:cNvSpPr txBox="1"/>
          <p:nvPr/>
        </p:nvSpPr>
        <p:spPr>
          <a:xfrm>
            <a:off x="533400" y="1535373"/>
            <a:ext cx="10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再实现一些基本的函数，如取得或修改链表项的前后结点，获得或修改链表项的值等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A40EE6-2E13-1654-21B7-372F7567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0" y="1904705"/>
            <a:ext cx="4137546" cy="4679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27F946-C6C3-E701-4F03-6C9952CE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58" y="1904704"/>
            <a:ext cx="4399663" cy="46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BA52B-E120-9CF4-6345-BD14655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3CB7A-EECF-6099-435B-A28B917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03" y="735843"/>
            <a:ext cx="5396998" cy="5528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B07CC2-D90A-FAE0-393A-C7E19EE50CF8}"/>
              </a:ext>
            </a:extLst>
          </p:cNvPr>
          <p:cNvSpPr txBox="1"/>
          <p:nvPr/>
        </p:nvSpPr>
        <p:spPr>
          <a:xfrm>
            <a:off x="682388" y="1514901"/>
            <a:ext cx="43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最后，调用前面实现的函数或方法来实现</a:t>
            </a:r>
            <a:r>
              <a:rPr lang="en-US" altLang="zh-CN" dirty="0" err="1"/>
              <a:t>list.c</a:t>
            </a:r>
            <a:r>
              <a:rPr lang="zh-CN" altLang="en-US" dirty="0"/>
              <a:t>中的相应的函数即可：</a:t>
            </a:r>
          </a:p>
        </p:txBody>
      </p:sp>
    </p:spTree>
    <p:extLst>
      <p:ext uri="{BB962C8B-B14F-4D97-AF65-F5344CB8AC3E}">
        <p14:creationId xmlns:p14="http://schemas.microsoft.com/office/powerpoint/2010/main" val="250542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F1F761E-174F-F2CA-C6D2-45E681BDE0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72300" name="标题 1"/>
          <p:cNvSpPr>
            <a:spLocks noGrp="1"/>
          </p:cNvSpPr>
          <p:nvPr>
            <p:ph type="title"/>
          </p:nvPr>
        </p:nvSpPr>
        <p:spPr bwMode="auto">
          <a:xfrm>
            <a:off x="533399" y="406399"/>
            <a:ext cx="4830649" cy="88899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Arial"/>
              </a:rPr>
              <a:t>模块</a:t>
            </a:r>
            <a:endParaRPr/>
          </a:p>
        </p:txBody>
      </p:sp>
      <p:sp>
        <p:nvSpPr>
          <p:cNvPr id="1265464360" name="文本框 255685436"/>
          <p:cNvSpPr txBox="1"/>
          <p:nvPr/>
        </p:nvSpPr>
        <p:spPr bwMode="auto">
          <a:xfrm>
            <a:off x="796955" y="5101610"/>
            <a:ext cx="9649197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zh-Hans" sz="2800" b="1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条件编译</a:t>
            </a:r>
            <a:endParaRPr lang="zh-Hans" sz="2800" b="0" i="0" u="none" strike="noStrike" cap="none" spc="0">
              <a:solidFill>
                <a:srgbClr val="000000"/>
              </a:solidFill>
              <a:latin typeface="等线 Light"/>
              <a:ea typeface="等线 Light"/>
              <a:cs typeface="等线 Light"/>
            </a:endParaRPr>
          </a:p>
          <a:p>
            <a:pPr marL="394022" indent="-394022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C语言预处理指令 -&gt; #[cfg]、#[cfg_attr]等属性宏。</a:t>
            </a:r>
            <a:endParaRPr sz="2800" b="0" i="0" u="none">
              <a:solidFill>
                <a:srgbClr val="000000"/>
              </a:solidFill>
              <a:latin typeface="等线 Light"/>
              <a:ea typeface="等线 Light"/>
              <a:cs typeface="Times New Roman"/>
            </a:endParaRPr>
          </a:p>
        </p:txBody>
      </p:sp>
      <p:pic>
        <p:nvPicPr>
          <p:cNvPr id="839205344" name="图片 83920534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0330" y="1774211"/>
            <a:ext cx="5808624" cy="2676522"/>
          </a:xfrm>
          <a:prstGeom prst="rect">
            <a:avLst/>
          </a:prstGeom>
        </p:spPr>
      </p:pic>
      <p:pic>
        <p:nvPicPr>
          <p:cNvPr id="1275971156" name="图片 127597115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4331" y="1625960"/>
            <a:ext cx="5175249" cy="3105149"/>
          </a:xfrm>
          <a:prstGeom prst="rect">
            <a:avLst/>
          </a:prstGeom>
        </p:spPr>
      </p:pic>
      <p:sp>
        <p:nvSpPr>
          <p:cNvPr id="1328314937" name="箭头: 右 1328314936"/>
          <p:cNvSpPr/>
          <p:nvPr/>
        </p:nvSpPr>
        <p:spPr bwMode="auto">
          <a:xfrm>
            <a:off x="5480082" y="2934673"/>
            <a:ext cx="634998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0EE4C3-AD4C-0C98-105C-A490FD0ECDB9}"/>
              </a:ext>
            </a:extLst>
          </p:cNvPr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62563A1-4070-CEBA-D599-D4E2D40374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605614" name="标题 1"/>
          <p:cNvSpPr>
            <a:spLocks noGrp="1"/>
          </p:cNvSpPr>
          <p:nvPr>
            <p:ph type="title"/>
          </p:nvPr>
        </p:nvSpPr>
        <p:spPr bwMode="auto">
          <a:xfrm>
            <a:off x="533399" y="406399"/>
            <a:ext cx="4830649" cy="88899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Rust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改写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——</a:t>
            </a:r>
            <a:r>
              <a:rPr lang="zh-CN" sz="2400">
                <a:solidFill>
                  <a:schemeClr val="accent2">
                    <a:lumMod val="75000"/>
                  </a:schemeClr>
                </a:solidFill>
                <a:latin typeface="Arial"/>
              </a:rPr>
              <a:t>关键模块</a:t>
            </a:r>
            <a:br>
              <a:rPr lang="en-US" sz="2400">
                <a:solidFill>
                  <a:schemeClr val="accent2">
                    <a:lumMod val="75000"/>
                  </a:schemeClr>
                </a:solidFill>
                <a:latin typeface="Arial"/>
              </a:rPr>
            </a:b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</a:rPr>
              <a:t>task</a:t>
            </a:r>
            <a:r>
              <a:rPr lang="zh-CN">
                <a:solidFill>
                  <a:schemeClr val="accent2">
                    <a:lumMod val="75000"/>
                  </a:schemeClr>
                </a:solidFill>
                <a:latin typeface="Arial"/>
              </a:rPr>
              <a:t>模块</a:t>
            </a:r>
            <a:endParaRPr/>
          </a:p>
        </p:txBody>
      </p:sp>
      <p:sp>
        <p:nvSpPr>
          <p:cNvPr id="2116628736" name="文本框 599271341"/>
          <p:cNvSpPr txBox="1"/>
          <p:nvPr/>
        </p:nvSpPr>
        <p:spPr bwMode="auto">
          <a:xfrm>
            <a:off x="779497" y="2735397"/>
            <a:ext cx="4667971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删除指定任务。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当前任务：准备删除并调度上下文切换。</a:t>
            </a:r>
            <a:endParaRPr lang="zh-Hans" sz="2600" b="0" i="0" u="none" strike="noStrike" cap="none" spc="0">
              <a:solidFill>
                <a:schemeClr val="tx1"/>
              </a:solidFill>
              <a:latin typeface="等线 Light"/>
              <a:cs typeface="等线 Light"/>
            </a:endParaRPr>
          </a:p>
          <a:p>
            <a:pPr marL="371992" indent="-371992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其他任务：释放任务资源。</a:t>
            </a:r>
            <a:endParaRPr sz="2600">
              <a:latin typeface="等线 Light"/>
              <a:ea typeface="等线 Light"/>
            </a:endParaRPr>
          </a:p>
        </p:txBody>
      </p:sp>
      <p:pic>
        <p:nvPicPr>
          <p:cNvPr id="325906725" name="图片 32590672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24224" y="1231899"/>
            <a:ext cx="6177274" cy="48323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F8B0878E-D3F0-49B0-050F-39BD663012D3}"/>
              </a:ext>
            </a:extLst>
          </p:cNvPr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154B8755-DBD3-EFB8-E68E-79A48F2337C0}"/>
              </a:ext>
            </a:extLst>
          </p:cNvPr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2BBD83B7-9074-F455-2C48-E40EF37B9E18}"/>
              </a:ext>
            </a:extLst>
          </p:cNvPr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5F72573-7C07-558C-6CFD-25C7916968AD}"/>
              </a:ext>
            </a:extLst>
          </p:cNvPr>
          <p:cNvSpPr/>
          <p:nvPr/>
        </p:nvSpPr>
        <p:spPr bwMode="auto">
          <a:xfrm>
            <a:off x="533400" y="1825624"/>
            <a:ext cx="5486400" cy="4422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Hans" sz="2800" b="1" dirty="0" err="1">
                <a:latin typeface="Segoe UI Light"/>
                <a:cs typeface="Segoe UI Light"/>
              </a:rPr>
              <a:t>TLB_update</a:t>
            </a:r>
            <a:endParaRPr lang="en-US" altLang="zh-Hans" sz="2800" b="1" dirty="0">
              <a:latin typeface="Segoe UI Light"/>
              <a:cs typeface="Segoe UI Light"/>
            </a:endParaRP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将页号和帧号映射添加到</a:t>
            </a:r>
            <a:r>
              <a:rPr lang="en-US" altLang="zh-Hans" sz="2800" b="0" i="0" u="none" strike="noStrike" cap="none" spc="0" dirty="0">
                <a:latin typeface="Segoe UI Light"/>
                <a:cs typeface="Segoe UI Light"/>
              </a:rPr>
              <a:t>TLB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优先使用空闲条目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无空闲条目时</a:t>
            </a:r>
            <a:r>
              <a:rPr lang="zh-CN" altLang="en-US" sz="2800" dirty="0">
                <a:latin typeface="Segoe UI Light"/>
                <a:cs typeface="Segoe UI Light"/>
              </a:rPr>
              <a:t>，</a:t>
            </a: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使用</a:t>
            </a:r>
            <a:r>
              <a:rPr lang="en-US" altLang="zh-Hans" sz="2800" b="0" i="0" u="none" strike="noStrike" cap="none" spc="0" dirty="0">
                <a:latin typeface="Segoe UI Light"/>
                <a:cs typeface="Segoe UI Light"/>
              </a:rPr>
              <a:t>LRU</a:t>
            </a: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替换策略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被替换条目脏位为</a:t>
            </a:r>
            <a:r>
              <a:rPr lang="en-US" altLang="zh-Hans" sz="2800" b="0" i="0" u="none" strike="noStrike" cap="none" spc="0" dirty="0">
                <a:latin typeface="Segoe UI Light"/>
                <a:cs typeface="Segoe UI Light"/>
              </a:rPr>
              <a:t>1</a:t>
            </a:r>
            <a:r>
              <a:rPr lang="zh-CN" altLang="en-US" sz="2800" b="0" i="0" u="none" strike="noStrike" cap="none" spc="0" dirty="0">
                <a:latin typeface="Segoe UI Light"/>
                <a:cs typeface="Segoe UI Light"/>
              </a:rPr>
              <a:t>，</a:t>
            </a: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1473" y="1825624"/>
            <a:ext cx="5127854" cy="4422775"/>
          </a:xfrm>
          <a:prstGeom prst="rect">
            <a:avLst/>
          </a:prstGeom>
          <a:noFill/>
        </p:spPr>
      </p:pic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77543-9A2A-FDC7-C1F8-8C0E60A0FE78}"/>
              </a:ext>
            </a:extLst>
          </p:cNvPr>
          <p:cNvSpPr txBox="1"/>
          <p:nvPr/>
        </p:nvSpPr>
        <p:spPr bwMode="auto">
          <a:xfrm>
            <a:off x="533400" y="1825624"/>
            <a:ext cx="5486400" cy="442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Segoe UI Light"/>
                <a:cs typeface="Segoe UI Light"/>
              </a:rPr>
              <a:t>我们实现的</a:t>
            </a:r>
            <a:r>
              <a:rPr lang="en-US" altLang="zh-CN" sz="2800" dirty="0">
                <a:latin typeface="Segoe UI Light"/>
                <a:cs typeface="Segoe UI Light"/>
              </a:rPr>
              <a:t>MMU</a:t>
            </a:r>
            <a:r>
              <a:rPr lang="zh-CN" altLang="en-US" sz="2800" dirty="0">
                <a:latin typeface="Segoe UI Light"/>
                <a:cs typeface="Segoe UI Light"/>
              </a:rPr>
              <a:t>取得了非常好的效果。</a:t>
            </a:r>
            <a:endParaRPr lang="en-US" altLang="zh-CN" sz="2800" dirty="0">
              <a:latin typeface="Segoe UI Light"/>
              <a:cs typeface="Segoe UI Light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Segoe UI Light"/>
                <a:cs typeface="Segoe UI Light"/>
              </a:rPr>
              <a:t>在快速排序等程序的测试下，命中率均在</a:t>
            </a:r>
            <a:r>
              <a:rPr lang="en-US" altLang="zh-CN" sz="2800" dirty="0">
                <a:latin typeface="Segoe UI Light"/>
                <a:cs typeface="Segoe UI Light"/>
              </a:rPr>
              <a:t>99.9%</a:t>
            </a:r>
            <a:r>
              <a:rPr lang="zh-CN" altLang="en-US" sz="2800" dirty="0">
                <a:latin typeface="Segoe UI Light"/>
                <a:cs typeface="Segoe UI Light"/>
              </a:rPr>
              <a:t>以上！</a:t>
            </a:r>
            <a:endParaRPr lang="en-US" altLang="zh-CN" sz="2800" dirty="0">
              <a:latin typeface="Segoe UI Light"/>
              <a:cs typeface="Segoe UI Light"/>
            </a:endParaRP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42F5E2C0-94C3-261D-B965-C30B1C395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/>
        </p:blipFill>
        <p:spPr>
          <a:xfrm>
            <a:off x="6912018" y="708355"/>
            <a:ext cx="4696694" cy="5441290"/>
          </a:xfrm>
          <a:prstGeom prst="rect">
            <a:avLst/>
          </a:prstGeom>
          <a:noFill/>
        </p:spPr>
      </p:pic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/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为了验证我们程序的有效性，我们还编写了其他的程序：</a:t>
                </a:r>
                <a:endParaRPr lang="en-US" altLang="zh-CN" sz="2352" dirty="0">
                  <a:solidFill>
                    <a:schemeClr val="tx1"/>
                  </a:solidFill>
                  <a:latin typeface="Segoe UI Light"/>
                  <a:ea typeface="+mn-ea"/>
                  <a:cs typeface="Segoe UI Light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循环输出</a:t>
                </a:r>
                <a:r>
                  <a:rPr lang="en-US" altLang="zh-CN" sz="2352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Never </a:t>
                </a:r>
                <a:r>
                  <a:rPr lang="en-US" altLang="zh-CN" sz="2352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Gonna</a:t>
                </a:r>
                <a:r>
                  <a:rPr lang="en-US" altLang="zh-CN" sz="2352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Give You Up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副歌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歌词的程序</a:t>
                </a:r>
                <a:r>
                  <a:rPr lang="en-US" altLang="zh-CN" sz="2352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TaskA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、</a:t>
                </a:r>
                <a:r>
                  <a:rPr lang="en-US" altLang="zh-CN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B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、</a:t>
                </a:r>
                <a:r>
                  <a:rPr lang="en-US" altLang="zh-CN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C</a:t>
                </a: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计算</a:t>
                </a:r>
                <a14:m>
                  <m:oMath xmlns:m="http://schemas.openxmlformats.org/officeDocument/2006/math">
                    <m:r>
                      <a:rPr lang="el-GR" altLang="zh-CN" sz="2352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r>
                      <a:rPr lang="zh-CN" altLang="en-US" sz="2352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的</m:t>
                    </m:r>
                  </m:oMath>
                </a14:m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前</a:t>
                </a:r>
                <a:r>
                  <a:rPr lang="en-US" altLang="zh-CN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10,000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位的程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序</a:t>
                </a:r>
                <a:r>
                  <a:rPr lang="en-US" altLang="zh-CN" sz="2352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TaskD</a:t>
                </a:r>
                <a:endParaRPr lang="en-US" altLang="zh-CN" sz="2800" dirty="0">
                  <a:latin typeface="Consolas" panose="020B0609020204030204" pitchFamily="49" charset="0"/>
                  <a:cs typeface="Segoe UI Light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  <a:blipFill>
                <a:blip r:embed="rId3"/>
                <a:stretch>
                  <a:fillRect l="-1713" t="-2288" r="-1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E554B268-A0BB-1797-6589-7ED77821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56" y="1825624"/>
            <a:ext cx="4508259" cy="787539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CB0855F5-7BDB-734A-23AB-F429409F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747946"/>
            <a:ext cx="3186572" cy="35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76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77543-9A2A-FDC7-C1F8-8C0E60A0FE78}"/>
              </a:ext>
            </a:extLst>
          </p:cNvPr>
          <p:cNvSpPr txBox="1"/>
          <p:nvPr/>
        </p:nvSpPr>
        <p:spPr bwMode="auto">
          <a:xfrm>
            <a:off x="702859" y="3429000"/>
            <a:ext cx="4628801" cy="373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Consolas" panose="020B0609020204030204" pitchFamily="49" charset="0"/>
                <a:cs typeface="Segoe UI Light"/>
              </a:rPr>
              <a:t>命中率依然“遥遥领先”！</a:t>
            </a:r>
            <a:endParaRPr lang="en-US" altLang="zh-CN" sz="2800" dirty="0">
              <a:latin typeface="Consolas" panose="020B0609020204030204" pitchFamily="49" charset="0"/>
              <a:cs typeface="Segoe UI Light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C54DEF0-5CD9-F5DF-16F6-AB0B847B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5"/>
          <a:stretch/>
        </p:blipFill>
        <p:spPr>
          <a:xfrm>
            <a:off x="6374330" y="688697"/>
            <a:ext cx="5284270" cy="57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5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E5138-A026-1533-B84F-CDB43EC91014}"/>
              </a:ext>
            </a:extLst>
          </p:cNvPr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980B9-37F5-4B8C-884E-8E19F6936D19}"/>
              </a:ext>
            </a:extLst>
          </p:cNvPr>
          <p:cNvSpPr txBox="1"/>
          <p:nvPr/>
        </p:nvSpPr>
        <p:spPr bwMode="auto">
          <a:xfrm>
            <a:off x="714963" y="1599849"/>
            <a:ext cx="5664817" cy="3010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还有一点问题</a:t>
            </a:r>
            <a:r>
              <a:rPr lang="en-US" altLang="zh-CN" sz="2400" dirty="0">
                <a:latin typeface="等线 Light"/>
                <a:ea typeface="等线 Light"/>
              </a:rPr>
              <a:t>……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en-US" altLang="zh-CN" sz="2400" dirty="0">
                <a:latin typeface="等线 Light"/>
                <a:ea typeface="等线 Light"/>
              </a:rPr>
              <a:t>C </a:t>
            </a:r>
            <a:r>
              <a:rPr lang="zh-CN" altLang="en-US" sz="2400" dirty="0">
                <a:latin typeface="等线 Light"/>
                <a:ea typeface="等线 Light"/>
              </a:rPr>
              <a:t>代码中部分函数以宏的形式定义，</a:t>
            </a:r>
            <a:r>
              <a:rPr lang="en-US" altLang="zh-CN" sz="2400" dirty="0" err="1">
                <a:latin typeface="等线 Light"/>
                <a:ea typeface="等线 Light"/>
              </a:rPr>
              <a:t>bindgen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无法识别这些函数，如右图。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en-US" altLang="zh-CN" sz="2400" dirty="0">
                <a:latin typeface="等线 Light"/>
                <a:ea typeface="等线 Light"/>
              </a:rPr>
              <a:t>Rust </a:t>
            </a:r>
            <a:r>
              <a:rPr lang="zh-CN" altLang="en-US" sz="2400" dirty="0">
                <a:latin typeface="等线 Light"/>
                <a:ea typeface="等线 Light"/>
              </a:rPr>
              <a:t>程序中要调用此类函数则会报错。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解决方案：将需要被调用的宏改写为函数。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48F04-707E-4CED-A4B6-E43C32ED2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25" y="1599849"/>
            <a:ext cx="5560490" cy="2254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49E35-F37C-4AF0-9E5D-F1791487F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72" y="4722449"/>
            <a:ext cx="6051176" cy="23637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62530E5-ED3E-49A9-9065-CA58E0DC7DCF}"/>
              </a:ext>
            </a:extLst>
          </p:cNvPr>
          <p:cNvSpPr/>
          <p:nvPr/>
        </p:nvSpPr>
        <p:spPr>
          <a:xfrm>
            <a:off x="6286089" y="5089550"/>
            <a:ext cx="286871" cy="65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0E9CF7-9E83-46D3-845C-572342402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08" y="5870345"/>
            <a:ext cx="5421434" cy="88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3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（链接）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714964" y="2801121"/>
            <a:ext cx="6143036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为了在不同的架构下运行，需要使用专门的编译器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aarch64-none-elf-gcc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进行链接以生成可作为内核的 </a:t>
            </a:r>
            <a:r>
              <a:rPr lang="en-US" altLang="zh-CN" sz="2400" dirty="0">
                <a:latin typeface="等线 Light"/>
                <a:ea typeface="等线 Light"/>
              </a:rPr>
              <a:t>elf </a:t>
            </a:r>
            <a:r>
              <a:rPr lang="zh-CN" altLang="en-US" sz="2400" dirty="0">
                <a:latin typeface="等线 Light"/>
                <a:ea typeface="等线 Light"/>
              </a:rPr>
              <a:t>文件。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279A4-44E8-4BCB-9ACC-D790238E4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76" y="1671566"/>
            <a:ext cx="4140886" cy="650105"/>
          </a:xfrm>
          <a:prstGeom prst="rect">
            <a:avLst/>
          </a:prstGeom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26B4AD7B-ADAF-4369-BBE5-FCD42151BCD8}"/>
              </a:ext>
            </a:extLst>
          </p:cNvPr>
          <p:cNvSpPr txBox="1"/>
          <p:nvPr/>
        </p:nvSpPr>
        <p:spPr bwMode="auto">
          <a:xfrm>
            <a:off x="7134395" y="2295931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altLang="zh-CN" i="1" dirty="0">
                <a:latin typeface="等线 Light"/>
                <a:ea typeface="等线 Light"/>
              </a:rPr>
              <a:t>Cargo </a:t>
            </a:r>
            <a:r>
              <a:rPr lang="zh-CN" altLang="en-US" i="1" dirty="0">
                <a:latin typeface="等线 Light"/>
                <a:ea typeface="等线 Light"/>
              </a:rPr>
              <a:t>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~/.cargo/config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90329-2954-4A15-A807-E27E6EB3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67" y="2801121"/>
            <a:ext cx="3109143" cy="3470417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F51E98DB-DCB0-41D6-B123-DE33DBCBD4C8}"/>
              </a:ext>
            </a:extLst>
          </p:cNvPr>
          <p:cNvSpPr txBox="1"/>
          <p:nvPr/>
        </p:nvSpPr>
        <p:spPr bwMode="auto">
          <a:xfrm>
            <a:off x="7150814" y="6237023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zh-CN" altLang="en-US" i="1" dirty="0">
                <a:latin typeface="等线 Light"/>
                <a:ea typeface="等线 Light"/>
              </a:rPr>
              <a:t>编译配置文件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build.rs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8404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331424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编译成功后生成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endParaRPr lang="en-US" altLang="zh-CN" sz="2400" dirty="0">
              <a:latin typeface="Consolas" panose="020B0609020204030204" pitchFamily="49" charset="0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编写运行脚本使用 </a:t>
            </a:r>
            <a:r>
              <a:rPr lang="en-US" altLang="zh-CN" sz="2400" dirty="0">
                <a:latin typeface="等线 Light"/>
                <a:ea typeface="等线 Light"/>
              </a:rPr>
              <a:t>QEMU </a:t>
            </a:r>
            <a:r>
              <a:rPr lang="zh-CN" altLang="en-US" sz="2400" dirty="0">
                <a:latin typeface="等线 Light"/>
                <a:ea typeface="等线 Light"/>
              </a:rPr>
              <a:t>运行：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ig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FreeRTOS.elf</a:t>
            </a:r>
            <a:endParaRPr lang="en-US" altLang="zh-CN" sz="2400" b="0" dirty="0">
              <a:solidFill>
                <a:srgbClr val="ABB2BF"/>
              </a:solidFill>
              <a:effectLst/>
              <a:latin typeface="Consolig" panose="020B0609020204030204" pitchFamily="49" charset="0"/>
            </a:endParaRPr>
          </a:p>
          <a:p>
            <a:pPr marL="349965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由于运行过程中出现 </a:t>
            </a:r>
            <a:r>
              <a:rPr lang="en-US" altLang="zh-CN" sz="2400" dirty="0">
                <a:latin typeface="等线 Light"/>
                <a:ea typeface="等线 Light"/>
              </a:rPr>
              <a:t>panic </a:t>
            </a:r>
            <a:r>
              <a:rPr lang="zh-CN" altLang="en-US" sz="2400" dirty="0">
                <a:latin typeface="等线 Light"/>
                <a:ea typeface="等线 Light"/>
              </a:rPr>
              <a:t>会导致宕机，且难以使用输出中间值的方式进行调试，为了定位错误出现的位置，需要使用 </a:t>
            </a:r>
            <a:r>
              <a:rPr lang="en-US" altLang="zh-CN" sz="2400" dirty="0" err="1">
                <a:latin typeface="等线 Light"/>
                <a:ea typeface="等线 Light"/>
              </a:rPr>
              <a:t>gdb-multiarch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调试工具。</a:t>
            </a:r>
            <a:endParaRPr lang="en-US" sz="2400" dirty="0">
              <a:latin typeface="等线 Light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09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24805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首先在使用调试模式运行 </a:t>
            </a:r>
            <a:r>
              <a:rPr lang="en-US" altLang="zh-CN" sz="2400" dirty="0">
                <a:latin typeface="等线 Light"/>
                <a:ea typeface="等线 Light"/>
              </a:rPr>
              <a:t>QEMU</a:t>
            </a:r>
            <a:r>
              <a:rPr lang="zh-CN" altLang="en-US" sz="2400" dirty="0">
                <a:latin typeface="等线 Light"/>
                <a:ea typeface="等线 Light"/>
              </a:rPr>
              <a:t>：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ig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FreeRTOS.elf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Consolig" panose="020B0609020204030204" pitchFamily="49" charset="0"/>
              </a:rPr>
              <a:t>–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ig" panose="020B0609020204030204" pitchFamily="49" charset="0"/>
              </a:rPr>
              <a:t>s</a:t>
            </a:r>
            <a:r>
              <a:rPr lang="zh-CN" altLang="en-US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ig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ig" panose="020B0609020204030204" pitchFamily="49" charset="0"/>
              </a:rPr>
              <a:t>–S</a:t>
            </a:r>
            <a:endParaRPr lang="en-US" altLang="zh-CN" sz="2400" b="1" dirty="0">
              <a:solidFill>
                <a:srgbClr val="ABB2BF"/>
              </a:solidFill>
              <a:effectLst/>
              <a:highlight>
                <a:srgbClr val="FFFF00"/>
              </a:highlight>
              <a:latin typeface="Consolig" panose="020B0609020204030204" pitchFamily="49" charset="0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此时 </a:t>
            </a:r>
            <a:r>
              <a:rPr lang="en-US" altLang="zh-CN" sz="2400" dirty="0">
                <a:latin typeface="等线 Light"/>
                <a:ea typeface="等线 Light"/>
              </a:rPr>
              <a:t>QEMU </a:t>
            </a:r>
            <a:r>
              <a:rPr lang="zh-CN" altLang="en-US" sz="2400" dirty="0">
                <a:latin typeface="等线 Light"/>
                <a:ea typeface="等线 Light"/>
              </a:rPr>
              <a:t>会打开端口 </a:t>
            </a:r>
            <a:r>
              <a:rPr lang="en-US" altLang="zh-CN" sz="2400" dirty="0">
                <a:latin typeface="等线 Light"/>
                <a:ea typeface="等线 Light"/>
              </a:rPr>
              <a:t>1234 </a:t>
            </a:r>
            <a:r>
              <a:rPr lang="zh-CN" altLang="en-US" sz="2400" dirty="0">
                <a:latin typeface="等线 Light"/>
                <a:ea typeface="等线 Light"/>
              </a:rPr>
              <a:t>供调试工具访问。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运行 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gdb-multiarch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 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r>
              <a:rPr lang="zh-CN" altLang="en-US" sz="2400" dirty="0">
                <a:latin typeface="等线 Light"/>
                <a:ea typeface="等线 Light"/>
              </a:rPr>
              <a:t>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target remote:1234 </a:t>
            </a:r>
            <a:r>
              <a:rPr lang="zh-CN" altLang="en-US" sz="2400" dirty="0">
                <a:latin typeface="等线 Light"/>
                <a:ea typeface="等线 Light"/>
              </a:rPr>
              <a:t>即可启动调试。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D0F55-541E-4DDF-8B29-C752323C9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54" y="4723001"/>
            <a:ext cx="6144088" cy="14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32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1789979"/>
            <a:ext cx="4411607" cy="38439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加步数可以执行指定的步长。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例如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 100 </a:t>
            </a:r>
            <a:r>
              <a:rPr lang="zh-CN" altLang="en-US" sz="2400" dirty="0">
                <a:latin typeface="等线 Light"/>
                <a:ea typeface="等线 Light"/>
              </a:rPr>
              <a:t>可以往后运行 </a:t>
            </a:r>
            <a:r>
              <a:rPr lang="en-US" altLang="zh-CN" sz="2400" dirty="0">
                <a:latin typeface="等线 Light"/>
                <a:ea typeface="等线 Light"/>
              </a:rPr>
              <a:t>100 </a:t>
            </a:r>
            <a:r>
              <a:rPr lang="zh-CN" altLang="en-US" sz="2400" dirty="0">
                <a:latin typeface="等线 Light"/>
                <a:ea typeface="等线 Light"/>
              </a:rPr>
              <a:t>步。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以此可以找到宕机的位置，从而进一步在宕机的位置附近找到导致宕机的代码。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最后根据这些信息对导致宕机的代码进行修改。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CCD34-2DD6-44AE-82D7-49D20FD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87" y="1900517"/>
            <a:ext cx="6432311" cy="36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7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5755909" y="6057781"/>
            <a:ext cx="58063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细致！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altLang="en-US" dirty="0"/>
              <a:t>王劲博：组员，</a:t>
            </a:r>
            <a:r>
              <a:rPr lang="zh-CN" altLang="zh-CN" dirty="0"/>
              <a:t>参与</a:t>
            </a:r>
            <a:r>
              <a:rPr lang="zh-CN" altLang="en-US" dirty="0"/>
              <a:t>上板，参与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0E14B2F-D123-885E-4DB0-285C9209D1E8}"/>
              </a:ext>
            </a:extLst>
          </p:cNvPr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51D130-E2C5-BDE5-8D53-B0A0B14A1974}"/>
              </a:ext>
            </a:extLst>
          </p:cNvPr>
          <p:cNvSpPr txBox="1"/>
          <p:nvPr/>
        </p:nvSpPr>
        <p:spPr>
          <a:xfrm>
            <a:off x="607325" y="1781033"/>
            <a:ext cx="9376012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Rust</a:t>
            </a:r>
            <a:r>
              <a:rPr lang="zh-CN" altLang="en-US" dirty="0"/>
              <a:t>版本的</a:t>
            </a:r>
            <a:r>
              <a:rPr lang="en-US" altLang="zh-CN" dirty="0" err="1"/>
              <a:t>FreeRTOS</a:t>
            </a:r>
            <a:r>
              <a:rPr lang="zh-CN" altLang="en-US" dirty="0"/>
              <a:t>系统顺利在</a:t>
            </a:r>
            <a:r>
              <a:rPr lang="en-US" altLang="zh-CN" dirty="0"/>
              <a:t>QEMU</a:t>
            </a:r>
            <a:r>
              <a:rPr lang="zh-CN" altLang="en-US" dirty="0"/>
              <a:t>上运行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整个系统完整编译，而非对某一特性的专门测试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MMU</a:t>
            </a:r>
            <a:r>
              <a:rPr lang="zh-CN" altLang="en-US" dirty="0"/>
              <a:t>功能顺利实现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命中率高达</a:t>
            </a:r>
            <a:r>
              <a:rPr lang="en-US" altLang="zh-CN" dirty="0"/>
              <a:t>99.974%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957810"/>
              </p:ext>
            </p:extLst>
          </p:nvPr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mustrust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 (OSH2024)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 b="0" u="none" dirty="0" err="1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8EA4979-3366-87FC-0D2F-568B1C25C6B9}"/>
              </a:ext>
            </a:extLst>
          </p:cNvPr>
          <p:cNvSpPr txBox="1"/>
          <p:nvPr/>
        </p:nvSpPr>
        <p:spPr>
          <a:xfrm>
            <a:off x="2387600" y="2147284"/>
            <a:ext cx="3496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小组名</a:t>
            </a:r>
            <a:r>
              <a:rPr lang="en-US" altLang="zh-CN" sz="3200" b="1" dirty="0">
                <a:solidFill>
                  <a:schemeClr val="bg1"/>
                </a:solidFill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</a:rPr>
              <a:t>年份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A87290-6B73-5336-6B36-CD03A76313CA}"/>
              </a:ext>
            </a:extLst>
          </p:cNvPr>
          <p:cNvSpPr txBox="1"/>
          <p:nvPr/>
        </p:nvSpPr>
        <p:spPr>
          <a:xfrm>
            <a:off x="615423" y="2740935"/>
            <a:ext cx="242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u="none" dirty="0">
                <a:solidFill>
                  <a:schemeClr val="bg1"/>
                </a:solidFill>
              </a:rPr>
              <a:t>项目完成度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2765</Words>
  <Application>Microsoft Office PowerPoint</Application>
  <DocSecurity>0</DocSecurity>
  <PresentationFormat>宽屏</PresentationFormat>
  <Paragraphs>315</Paragraphs>
  <Slides>47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2" baseType="lpstr">
      <vt:lpstr>-apple-system</vt:lpstr>
      <vt:lpstr>Consolig</vt:lpstr>
      <vt:lpstr>等线</vt:lpstr>
      <vt:lpstr>等线 Light</vt:lpstr>
      <vt:lpstr>微软雅黑</vt:lpstr>
      <vt:lpstr>Arial</vt:lpstr>
      <vt:lpstr>Calibri</vt:lpstr>
      <vt:lpstr>Cambria Math</vt:lpstr>
      <vt:lpstr>Consolas</vt:lpstr>
      <vt:lpstr>Segoe UI</vt:lpstr>
      <vt:lpstr>Segoe UI Light</vt:lpstr>
      <vt:lpstr>Times New Roman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引言——项目背景 FreeRTOS</vt:lpstr>
      <vt:lpstr>引言——项目背景 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一部分具有函数功能的宏被忽略</vt:lpstr>
      <vt:lpstr>Rust改写——遇到的困难与解决方案 适配上板</vt:lpstr>
      <vt:lpstr>Rust改写——遇到的困难与解决方案 适配上板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task模块</vt:lpstr>
      <vt:lpstr>Rust改写——关键模块 task模块</vt:lpstr>
      <vt:lpstr>Rust改写——关键模块 task模块</vt:lpstr>
      <vt:lpstr>Rust改写——关键模块 task模块</vt:lpstr>
      <vt:lpstr>PowerPoint 演示文稿</vt:lpstr>
      <vt:lpstr>MMU部分</vt:lpstr>
      <vt:lpstr>MMU部分：关键函数</vt:lpstr>
      <vt:lpstr>MMU部分：关键函数</vt:lpstr>
      <vt:lpstr>MMU部分：关键函数</vt:lpstr>
      <vt:lpstr>MMU部分：关键函数</vt:lpstr>
      <vt:lpstr>MMU部分：模拟结果</vt:lpstr>
      <vt:lpstr>MMU部分：模拟结果</vt:lpstr>
      <vt:lpstr>MMU部分：模拟结果</vt:lpstr>
      <vt:lpstr>PowerPoint 演示文稿</vt:lpstr>
      <vt:lpstr>交叉编译与上板(bindgen方案)</vt:lpstr>
      <vt:lpstr>交叉编译与上板</vt:lpstr>
      <vt:lpstr>交叉编译与上板（链接）</vt:lpstr>
      <vt:lpstr>交叉编译与上板（QEMU模拟与调试）</vt:lpstr>
      <vt:lpstr>交叉编译与上板（QEMU模拟与调试）</vt:lpstr>
      <vt:lpstr>交叉编译与上板（QEMU模拟与调试）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Jumbo Wong</cp:lastModifiedBy>
  <cp:revision>307</cp:revision>
  <dcterms:created xsi:type="dcterms:W3CDTF">2019-08-16T12:08:31Z</dcterms:created>
  <dcterms:modified xsi:type="dcterms:W3CDTF">2024-07-05T16:03:22Z</dcterms:modified>
  <cp:category/>
  <dc:identifier/>
  <cp:contentStatus/>
  <dc:language/>
  <cp:version/>
</cp:coreProperties>
</file>